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23"/>
  </p:notesMasterIdLst>
  <p:sldIdLst>
    <p:sldId id="293" r:id="rId2"/>
    <p:sldId id="399" r:id="rId3"/>
    <p:sldId id="372" r:id="rId4"/>
    <p:sldId id="392" r:id="rId5"/>
    <p:sldId id="394" r:id="rId6"/>
    <p:sldId id="395" r:id="rId7"/>
    <p:sldId id="397" r:id="rId8"/>
    <p:sldId id="398" r:id="rId9"/>
    <p:sldId id="382" r:id="rId10"/>
    <p:sldId id="365" r:id="rId11"/>
    <p:sldId id="383" r:id="rId12"/>
    <p:sldId id="384" r:id="rId13"/>
    <p:sldId id="386" r:id="rId14"/>
    <p:sldId id="325" r:id="rId15"/>
    <p:sldId id="385" r:id="rId16"/>
    <p:sldId id="387" r:id="rId17"/>
    <p:sldId id="388" r:id="rId18"/>
    <p:sldId id="389" r:id="rId19"/>
    <p:sldId id="390" r:id="rId20"/>
    <p:sldId id="380" r:id="rId21"/>
    <p:sldId id="34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709CA1"/>
    <a:srgbClr val="314C57"/>
    <a:srgbClr val="F3EDE7"/>
    <a:srgbClr val="355F6B"/>
    <a:srgbClr val="386546"/>
    <a:srgbClr val="CCA49C"/>
    <a:srgbClr val="F2E2D2"/>
    <a:srgbClr val="627981"/>
    <a:srgbClr val="318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77" autoAdjust="0"/>
    <p:restoredTop sz="91561" autoAdjust="0"/>
  </p:normalViewPr>
  <p:slideViewPr>
    <p:cSldViewPr snapToGrid="0">
      <p:cViewPr varScale="1">
        <p:scale>
          <a:sx n="106" d="100"/>
          <a:sy n="106" d="100"/>
        </p:scale>
        <p:origin x="174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Main Point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609197"/>
        </a:solidFill>
        <a:ln>
          <a:noFill/>
        </a:ln>
      </dgm:spPr>
      <dgm:t>
        <a:bodyPr/>
        <a:lstStyle/>
        <a:p>
          <a:endParaRPr lang="en-US" sz="2800" b="1" dirty="0">
            <a:solidFill>
              <a:schemeClr val="bg1"/>
            </a:solidFill>
          </a:endParaRPr>
        </a:p>
        <a:p>
          <a:r>
            <a:rPr lang="en-US" sz="2800" b="1" dirty="0">
              <a:solidFill>
                <a:schemeClr val="bg1"/>
              </a:solidFill>
            </a:rPr>
            <a:t>Topic Sentences</a:t>
          </a:r>
        </a:p>
        <a:p>
          <a:endParaRPr lang="en-US" sz="2500" dirty="0">
            <a:solidFill>
              <a:schemeClr val="bg1"/>
            </a:solidFill>
          </a:endParaRPr>
        </a:p>
      </dgm:t>
    </dgm:pt>
    <dgm:pt modelId="{5F7538E8-1241-4509-9B0A-75CDCC5F82A7}" type="parTrans" cxnId="{6981C974-78E7-4B80-BB1B-9C638F2126BA}">
      <dgm:prSet/>
      <dgm:spPr/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/>
      <dgm:spPr>
        <a:solidFill>
          <a:srgbClr val="609197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Thesis Statements</a:t>
          </a:r>
        </a:p>
      </dgm:t>
    </dgm:pt>
    <dgm:pt modelId="{657EF522-5BB5-4828-8FDB-105D4E46CF44}" type="parTrans" cxnId="{BD63DA2E-D29C-4FAA-9097-EA0ECA9C652F}">
      <dgm:prSet/>
      <dgm:spPr/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/>
      <dgm:spPr>
        <a:solidFill>
          <a:srgbClr val="609197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Purpose Statements</a:t>
          </a:r>
          <a:endParaRPr lang="en-US" dirty="0">
            <a:solidFill>
              <a:schemeClr val="bg1"/>
            </a:solidFill>
          </a:endParaRPr>
        </a:p>
      </dgm:t>
    </dgm:pt>
    <dgm:pt modelId="{DD287FD9-43F0-4F12-BF68-00A8BF45FDB0}" type="parTrans" cxnId="{02C8299E-63FA-4848-9E45-B6CF88C67C41}">
      <dgm:prSet/>
      <dgm:spPr/>
      <dgm:t>
        <a:bodyPr/>
        <a:lstStyle/>
        <a:p>
          <a:endParaRPr lang="en-US"/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3"/>
      <dgm:spPr/>
    </dgm:pt>
    <dgm:pt modelId="{FCBBE624-7115-4BDC-8937-6057BDCC1E14}" type="pres">
      <dgm:prSet presAssocID="{BC610F94-98E8-4F00-8AC6-730090A490A7}" presName="node" presStyleLbl="node1" presStyleIdx="0" presStyleCnt="3" custRadScaleRad="116234" custRadScaleInc="-17824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3"/>
      <dgm:spPr/>
    </dgm:pt>
    <dgm:pt modelId="{7B1E9866-9070-4C00-B222-A517C628DF19}" type="pres">
      <dgm:prSet presAssocID="{EA437005-87F2-426C-83A5-3BB9CEB165EE}" presName="node" presStyleLbl="node1" presStyleIdx="1" presStyleCnt="3" custRadScaleRad="91500" custRadScaleInc="-1385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2" presStyleCnt="3"/>
      <dgm:spPr/>
    </dgm:pt>
    <dgm:pt modelId="{6EDF19EE-BB46-43BC-91F7-8803514CA034}" type="pres">
      <dgm:prSet presAssocID="{E0071ECA-8D85-44F0-84CB-1167B11FD995}" presName="node" presStyleLbl="node1" presStyleIdx="2" presStyleCnt="3" custRadScaleRad="115448" custRadScaleInc="19173">
        <dgm:presLayoutVars>
          <dgm:bulletEnabled val="1"/>
        </dgm:presLayoutVars>
      </dgm:prSet>
      <dgm:spPr/>
    </dgm:pt>
  </dgm:ptLst>
  <dgm:cxnLst>
    <dgm:cxn modelId="{AEEDB321-8C22-B947-9EAB-28F27DA1A71D}" type="presOf" srcId="{657EF522-5BB5-4828-8FDB-105D4E46CF44}" destId="{981D61ED-3E19-49A2-94FF-3F26495F5D2D}" srcOrd="0" destOrd="0" presId="urn:microsoft.com/office/officeart/2005/8/layout/radial4"/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C5F35149-BA8E-0947-8A8D-300759B87FD5}" type="presOf" srcId="{EA437005-87F2-426C-83A5-3BB9CEB165EE}" destId="{7B1E9866-9070-4C00-B222-A517C628DF19}" srcOrd="0" destOrd="0" presId="urn:microsoft.com/office/officeart/2005/8/layout/radial4"/>
    <dgm:cxn modelId="{B426DA52-2BD4-7B43-8FED-F11F69344F4F}" type="presOf" srcId="{E0071ECA-8D85-44F0-84CB-1167B11FD995}" destId="{6EDF19EE-BB46-43BC-91F7-8803514CA034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3C107356-5D28-5140-9FFE-B629F9CD624C}" type="presOf" srcId="{B743ED07-B68B-4D83-901B-D748BF850970}" destId="{A80AE341-AE32-4D14-8ED4-C3152201E407}" srcOrd="0" destOrd="0" presId="urn:microsoft.com/office/officeart/2005/8/layout/radial4"/>
    <dgm:cxn modelId="{D6E29E7F-505C-8F4F-9960-37EE126337F6}" type="presOf" srcId="{DD287FD9-43F0-4F12-BF68-00A8BF45FDB0}" destId="{602BB363-7D72-44ED-876D-5A5803C17AFE}" srcOrd="0" destOrd="0" presId="urn:microsoft.com/office/officeart/2005/8/layout/radial4"/>
    <dgm:cxn modelId="{E6791C80-F602-5F40-82B6-9E564673BD55}" type="presOf" srcId="{2C3CD66E-FE56-4DAD-A92B-4C6B78F6E8BB}" destId="{CAD37BF6-372D-47C7-8B11-0CCC3EEA1DCC}" srcOrd="0" destOrd="0" presId="urn:microsoft.com/office/officeart/2005/8/layout/radial4"/>
    <dgm:cxn modelId="{02C8299E-63FA-4848-9E45-B6CF88C67C41}" srcId="{B743ED07-B68B-4D83-901B-D748BF850970}" destId="{E0071ECA-8D85-44F0-84CB-1167B11FD995}" srcOrd="2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79AF80AC-FA4A-DF44-A16D-C27BBA91EE79}" type="presOf" srcId="{BC610F94-98E8-4F00-8AC6-730090A490A7}" destId="{FCBBE624-7115-4BDC-8937-6057BDCC1E14}" srcOrd="0" destOrd="0" presId="urn:microsoft.com/office/officeart/2005/8/layout/radial4"/>
    <dgm:cxn modelId="{3E49A8AE-BB33-2145-886F-6B72FDF9DD1F}" type="presOf" srcId="{5F7538E8-1241-4509-9B0A-75CDCC5F82A7}" destId="{C9ECE4A2-4DB4-42D3-81B6-F7FB63D81F80}" srcOrd="0" destOrd="0" presId="urn:microsoft.com/office/officeart/2005/8/layout/radial4"/>
    <dgm:cxn modelId="{EF8AD649-B190-794E-B773-4DE6BDB06323}" type="presParOf" srcId="{CAD37BF6-372D-47C7-8B11-0CCC3EEA1DCC}" destId="{A80AE341-AE32-4D14-8ED4-C3152201E407}" srcOrd="0" destOrd="0" presId="urn:microsoft.com/office/officeart/2005/8/layout/radial4"/>
    <dgm:cxn modelId="{531C751B-1665-B146-8602-3D78E88E3425}" type="presParOf" srcId="{CAD37BF6-372D-47C7-8B11-0CCC3EEA1DCC}" destId="{C9ECE4A2-4DB4-42D3-81B6-F7FB63D81F80}" srcOrd="1" destOrd="0" presId="urn:microsoft.com/office/officeart/2005/8/layout/radial4"/>
    <dgm:cxn modelId="{61E66B76-481E-074A-BD22-0A8FA4D257FB}" type="presParOf" srcId="{CAD37BF6-372D-47C7-8B11-0CCC3EEA1DCC}" destId="{FCBBE624-7115-4BDC-8937-6057BDCC1E14}" srcOrd="2" destOrd="0" presId="urn:microsoft.com/office/officeart/2005/8/layout/radial4"/>
    <dgm:cxn modelId="{2896252A-A117-934F-8461-5A5384E4C951}" type="presParOf" srcId="{CAD37BF6-372D-47C7-8B11-0CCC3EEA1DCC}" destId="{981D61ED-3E19-49A2-94FF-3F26495F5D2D}" srcOrd="3" destOrd="0" presId="urn:microsoft.com/office/officeart/2005/8/layout/radial4"/>
    <dgm:cxn modelId="{D0580E57-99A9-5744-97B4-F2A2B7F759AA}" type="presParOf" srcId="{CAD37BF6-372D-47C7-8B11-0CCC3EEA1DCC}" destId="{7B1E9866-9070-4C00-B222-A517C628DF19}" srcOrd="4" destOrd="0" presId="urn:microsoft.com/office/officeart/2005/8/layout/radial4"/>
    <dgm:cxn modelId="{ACDCE0E6-2E2F-EB4E-B210-26E6DFE0B2D7}" type="presParOf" srcId="{CAD37BF6-372D-47C7-8B11-0CCC3EEA1DCC}" destId="{602BB363-7D72-44ED-876D-5A5803C17AFE}" srcOrd="5" destOrd="0" presId="urn:microsoft.com/office/officeart/2005/8/layout/radial4"/>
    <dgm:cxn modelId="{35BF5C47-40EF-9C4B-8901-0B4EED33E083}" type="presParOf" srcId="{CAD37BF6-372D-47C7-8B11-0CCC3EEA1DCC}" destId="{6EDF19EE-BB46-43BC-91F7-8803514CA03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449714" y="2304721"/>
          <a:ext cx="2478200" cy="19336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>
              <a:solidFill>
                <a:schemeClr val="tx1"/>
              </a:solidFill>
            </a:rPr>
            <a:t>Main Point</a:t>
          </a:r>
        </a:p>
      </dsp:txBody>
      <dsp:txXfrm>
        <a:off x="2812638" y="2587890"/>
        <a:ext cx="1752352" cy="1367263"/>
      </dsp:txXfrm>
    </dsp:sp>
    <dsp:sp modelId="{C9ECE4A2-4DB4-42D3-81B6-F7FB63D81F80}">
      <dsp:nvSpPr>
        <dsp:cNvPr id="0" name=""/>
        <dsp:cNvSpPr/>
      </dsp:nvSpPr>
      <dsp:spPr>
        <a:xfrm rot="12258978">
          <a:off x="928651" y="2126841"/>
          <a:ext cx="1673370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84416" y="1323085"/>
          <a:ext cx="1836921" cy="1469537"/>
        </a:xfrm>
        <a:prstGeom prst="roundRect">
          <a:avLst>
            <a:gd name="adj" fmla="val 10000"/>
          </a:avLst>
        </a:prstGeom>
        <a:solidFill>
          <a:srgbClr val="60919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 dirty="0">
            <a:solidFill>
              <a:schemeClr val="bg1"/>
            </a:solidFill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bg1"/>
              </a:solidFill>
            </a:rPr>
            <a:t>Topic Sentences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>
            <a:solidFill>
              <a:schemeClr val="bg1"/>
            </a:solidFill>
          </a:endParaRPr>
        </a:p>
      </dsp:txBody>
      <dsp:txXfrm>
        <a:off x="127457" y="1366126"/>
        <a:ext cx="1750839" cy="1383455"/>
      </dsp:txXfrm>
    </dsp:sp>
    <dsp:sp modelId="{981D61ED-3E19-49A2-94FF-3F26495F5D2D}">
      <dsp:nvSpPr>
        <dsp:cNvPr id="0" name=""/>
        <dsp:cNvSpPr/>
      </dsp:nvSpPr>
      <dsp:spPr>
        <a:xfrm rot="16150153">
          <a:off x="3024777" y="1315197"/>
          <a:ext cx="1279328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2736706" y="216369"/>
          <a:ext cx="1836921" cy="1469537"/>
        </a:xfrm>
        <a:prstGeom prst="roundRect">
          <a:avLst>
            <a:gd name="adj" fmla="val 10000"/>
          </a:avLst>
        </a:prstGeom>
        <a:solidFill>
          <a:srgbClr val="60919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bg1"/>
              </a:solidFill>
            </a:rPr>
            <a:t>Thesis Statements</a:t>
          </a:r>
        </a:p>
      </dsp:txBody>
      <dsp:txXfrm>
        <a:off x="2779747" y="259410"/>
        <a:ext cx="1750839" cy="1383455"/>
      </dsp:txXfrm>
    </dsp:sp>
    <dsp:sp modelId="{602BB363-7D72-44ED-876D-5A5803C17AFE}">
      <dsp:nvSpPr>
        <dsp:cNvPr id="0" name=""/>
        <dsp:cNvSpPr/>
      </dsp:nvSpPr>
      <dsp:spPr>
        <a:xfrm rot="20189578">
          <a:off x="4790715" y="2157613"/>
          <a:ext cx="1651141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454883" y="1369094"/>
          <a:ext cx="1836921" cy="1469537"/>
        </a:xfrm>
        <a:prstGeom prst="roundRect">
          <a:avLst>
            <a:gd name="adj" fmla="val 10000"/>
          </a:avLst>
        </a:prstGeom>
        <a:solidFill>
          <a:srgbClr val="60919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bg1"/>
              </a:solidFill>
            </a:rPr>
            <a:t>Purpose Statements</a:t>
          </a:r>
          <a:endParaRPr lang="en-US" sz="2700" kern="1200" dirty="0">
            <a:solidFill>
              <a:schemeClr val="bg1"/>
            </a:solidFill>
          </a:endParaRPr>
        </a:p>
      </dsp:txBody>
      <dsp:txXfrm>
        <a:off x="5497924" y="1412135"/>
        <a:ext cx="1750839" cy="1383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9B52AA-CA66-5A42-A80E-54349E80EFE8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A99FB-DAA0-7C4B-AA69-631B836422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53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398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362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879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737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940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7551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Recognizing Types of Main Ideas and Evidence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Supporting 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149291" y="1617738"/>
            <a:ext cx="2080340" cy="1617913"/>
            <a:chOff x="1149291" y="1753237"/>
            <a:chExt cx="2080340" cy="1617913"/>
          </a:xfrm>
          <a:solidFill>
            <a:srgbClr val="5A7E83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70671"/>
              <a:ext cx="1664514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Who?</a:t>
              </a:r>
            </a:p>
          </p:txBody>
        </p:sp>
      </p:grpSp>
      <p:grpSp>
        <p:nvGrpSpPr>
          <p:cNvPr id="5" name="Group 10"/>
          <p:cNvGrpSpPr/>
          <p:nvPr/>
        </p:nvGrpSpPr>
        <p:grpSpPr>
          <a:xfrm>
            <a:off x="5914363" y="1612191"/>
            <a:ext cx="2080340" cy="1617913"/>
            <a:chOff x="5914363" y="1747690"/>
            <a:chExt cx="2080340" cy="1617913"/>
          </a:xfrm>
          <a:solidFill>
            <a:srgbClr val="5A7E83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65389"/>
              <a:ext cx="1664514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Where?</a:t>
              </a:r>
            </a:p>
          </p:txBody>
        </p:sp>
      </p:grpSp>
      <p:grpSp>
        <p:nvGrpSpPr>
          <p:cNvPr id="6" name="Group 13"/>
          <p:cNvGrpSpPr/>
          <p:nvPr/>
        </p:nvGrpSpPr>
        <p:grpSpPr>
          <a:xfrm>
            <a:off x="1149290" y="3482029"/>
            <a:ext cx="2080340" cy="1617913"/>
            <a:chOff x="1149290" y="3617528"/>
            <a:chExt cx="2080340" cy="1617913"/>
          </a:xfrm>
          <a:solidFill>
            <a:srgbClr val="5A7E83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42484"/>
              <a:ext cx="1664514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When?</a:t>
              </a:r>
            </a:p>
          </p:txBody>
        </p:sp>
      </p:grpSp>
      <p:grpSp>
        <p:nvGrpSpPr>
          <p:cNvPr id="8" name="Group 16"/>
          <p:cNvGrpSpPr/>
          <p:nvPr/>
        </p:nvGrpSpPr>
        <p:grpSpPr>
          <a:xfrm>
            <a:off x="3531827" y="3480014"/>
            <a:ext cx="2080340" cy="1617913"/>
            <a:chOff x="3531827" y="3615513"/>
            <a:chExt cx="2080340" cy="1617913"/>
          </a:xfrm>
          <a:solidFill>
            <a:srgbClr val="5A7E83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37202"/>
              <a:ext cx="1664514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Why?</a:t>
              </a:r>
            </a:p>
          </p:txBody>
        </p:sp>
      </p:grpSp>
      <p:grpSp>
        <p:nvGrpSpPr>
          <p:cNvPr id="11" name="Group 19"/>
          <p:cNvGrpSpPr/>
          <p:nvPr/>
        </p:nvGrpSpPr>
        <p:grpSpPr>
          <a:xfrm>
            <a:off x="5914363" y="3487576"/>
            <a:ext cx="2080340" cy="1617913"/>
            <a:chOff x="5914363" y="3623075"/>
            <a:chExt cx="2080340" cy="1617913"/>
          </a:xfrm>
          <a:solidFill>
            <a:srgbClr val="5A7E83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37202"/>
              <a:ext cx="1664514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How?</a:t>
              </a:r>
            </a:p>
          </p:txBody>
        </p:sp>
      </p:grpSp>
      <p:grpSp>
        <p:nvGrpSpPr>
          <p:cNvPr id="14" name="Group 22"/>
          <p:cNvGrpSpPr/>
          <p:nvPr/>
        </p:nvGrpSpPr>
        <p:grpSpPr>
          <a:xfrm>
            <a:off x="3531827" y="1612191"/>
            <a:ext cx="2080340" cy="1617913"/>
            <a:chOff x="3531827" y="1747690"/>
            <a:chExt cx="2080340" cy="1617913"/>
          </a:xfrm>
          <a:solidFill>
            <a:srgbClr val="5A7E83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65389"/>
              <a:ext cx="1664514" cy="5719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What?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Supporting 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63121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Up Arrow Callout 16"/>
          <p:cNvSpPr/>
          <p:nvPr/>
        </p:nvSpPr>
        <p:spPr>
          <a:xfrm>
            <a:off x="2355958" y="2001529"/>
            <a:ext cx="4432080" cy="3454338"/>
          </a:xfrm>
          <a:prstGeom prst="upArrowCallout">
            <a:avLst>
              <a:gd name="adj1" fmla="val 6830"/>
              <a:gd name="adj2" fmla="val 7456"/>
              <a:gd name="adj3" fmla="val 5871"/>
              <a:gd name="adj4" fmla="val 89656"/>
            </a:avLst>
          </a:prstGeom>
          <a:solidFill>
            <a:srgbClr val="5A7E83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Examples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Anecdotes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Descriptions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Analysis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Facts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Statistics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Reflections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659937" y="1282338"/>
            <a:ext cx="3824123" cy="574762"/>
          </a:xfrm>
          <a:prstGeom prst="round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Main Idea</a:t>
            </a:r>
          </a:p>
        </p:txBody>
      </p:sp>
    </p:spTree>
    <p:extLst>
      <p:ext uri="{BB962C8B-B14F-4D97-AF65-F5344CB8AC3E}">
        <p14:creationId xmlns:p14="http://schemas.microsoft.com/office/powerpoint/2010/main" val="181377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58429" y="1874867"/>
            <a:ext cx="7627139" cy="1155610"/>
            <a:chOff x="868275" y="1732233"/>
            <a:chExt cx="7627139" cy="1155610"/>
          </a:xfrm>
          <a:solidFill>
            <a:srgbClr val="5A7E83"/>
          </a:solidFill>
        </p:grpSpPr>
        <p:sp>
          <p:nvSpPr>
            <p:cNvPr id="24" name="TextBox 23"/>
            <p:cNvSpPr txBox="1"/>
            <p:nvPr/>
          </p:nvSpPr>
          <p:spPr>
            <a:xfrm>
              <a:off x="868275" y="1732233"/>
              <a:ext cx="7627139" cy="11556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772271" y="2020757"/>
              <a:ext cx="5796470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specific instances that demonstrate a point</a:t>
              </a:r>
            </a:p>
          </p:txBody>
        </p:sp>
      </p:grpSp>
      <p:sp>
        <p:nvSpPr>
          <p:cNvPr id="15" name="Pentagon 14"/>
          <p:cNvSpPr/>
          <p:nvPr/>
        </p:nvSpPr>
        <p:spPr>
          <a:xfrm>
            <a:off x="1145189" y="3493926"/>
            <a:ext cx="2905816" cy="1141869"/>
          </a:xfrm>
          <a:prstGeom prst="homePlate">
            <a:avLst/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For example,</a:t>
            </a:r>
          </a:p>
        </p:txBody>
      </p:sp>
      <p:sp>
        <p:nvSpPr>
          <p:cNvPr id="16" name="Pentagon 15"/>
          <p:cNvSpPr/>
          <p:nvPr/>
        </p:nvSpPr>
        <p:spPr>
          <a:xfrm>
            <a:off x="4923291" y="3493926"/>
            <a:ext cx="2905816" cy="1141869"/>
          </a:xfrm>
          <a:prstGeom prst="homePlate">
            <a:avLst/>
          </a:prstGeom>
          <a:noFill/>
          <a:ln w="5715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For instance,</a:t>
            </a:r>
          </a:p>
        </p:txBody>
      </p: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Anecdotes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5"/>
          <p:cNvGrpSpPr/>
          <p:nvPr/>
        </p:nvGrpSpPr>
        <p:grpSpPr>
          <a:xfrm>
            <a:off x="806563" y="1796594"/>
            <a:ext cx="3685032" cy="2785915"/>
            <a:chOff x="1518984" y="2092851"/>
            <a:chExt cx="6056602" cy="1645550"/>
          </a:xfrm>
          <a:solidFill>
            <a:srgbClr val="314C57"/>
          </a:solidFill>
        </p:grpSpPr>
        <p:sp>
          <p:nvSpPr>
            <p:cNvPr id="24" name="TextBox 23"/>
            <p:cNvSpPr txBox="1"/>
            <p:nvPr/>
          </p:nvSpPr>
          <p:spPr>
            <a:xfrm>
              <a:off x="1518984" y="2092851"/>
              <a:ext cx="6056602" cy="1645550"/>
            </a:xfrm>
            <a:prstGeom prst="upArrowCallou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925247" y="2912383"/>
              <a:ext cx="3244075" cy="48052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stories</a:t>
              </a:r>
              <a:endParaRPr lang="en-US" sz="3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14"/>
          <p:cNvGrpSpPr/>
          <p:nvPr/>
        </p:nvGrpSpPr>
        <p:grpSpPr>
          <a:xfrm>
            <a:off x="4571999" y="1796593"/>
            <a:ext cx="3683472" cy="2785915"/>
            <a:chOff x="1518984" y="2080340"/>
            <a:chExt cx="6056602" cy="1645550"/>
          </a:xfrm>
          <a:solidFill>
            <a:srgbClr val="314C57"/>
          </a:solidFill>
        </p:grpSpPr>
        <p:sp>
          <p:nvSpPr>
            <p:cNvPr id="16" name="TextBox 15"/>
            <p:cNvSpPr txBox="1"/>
            <p:nvPr/>
          </p:nvSpPr>
          <p:spPr>
            <a:xfrm>
              <a:off x="1518984" y="2080340"/>
              <a:ext cx="6056602" cy="1645550"/>
            </a:xfrm>
            <a:prstGeom prst="upArrowCallou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50596" y="2915626"/>
              <a:ext cx="5393378" cy="4817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personal examples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Descriptions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725748" y="1616558"/>
            <a:ext cx="1828800" cy="1828800"/>
          </a:xfrm>
          <a:prstGeom prst="ellipse">
            <a:avLst/>
          </a:prstGeom>
          <a:solidFill>
            <a:srgbClr val="5A7E8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221441" y="3467995"/>
            <a:ext cx="1828800" cy="1828800"/>
          </a:xfrm>
          <a:prstGeom prst="ellipse">
            <a:avLst/>
          </a:prstGeom>
          <a:solidFill>
            <a:srgbClr val="5A7E8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212827" y="3471935"/>
            <a:ext cx="1828800" cy="1828800"/>
          </a:xfrm>
          <a:prstGeom prst="ellipse">
            <a:avLst/>
          </a:prstGeom>
          <a:solidFill>
            <a:srgbClr val="5A7E8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708521" y="1611884"/>
            <a:ext cx="1828800" cy="1828800"/>
          </a:xfrm>
          <a:prstGeom prst="ellipse">
            <a:avLst/>
          </a:prstGeom>
          <a:solidFill>
            <a:srgbClr val="5A7E8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717134" y="1615826"/>
            <a:ext cx="1828800" cy="1828800"/>
          </a:xfrm>
          <a:prstGeom prst="ellipse">
            <a:avLst/>
          </a:prstGeom>
          <a:solidFill>
            <a:srgbClr val="5A7E8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956668" y="2292876"/>
            <a:ext cx="1285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Taste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02876" y="2276379"/>
            <a:ext cx="1096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Touch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4081" y="2309369"/>
            <a:ext cx="1380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Smell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599589" y="4123875"/>
            <a:ext cx="1096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Sight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639152" y="4123876"/>
            <a:ext cx="9644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Sound</a:t>
            </a: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357188" y="1612191"/>
            <a:ext cx="8429625" cy="3581401"/>
            <a:chOff x="365112" y="2651741"/>
            <a:chExt cx="8443023" cy="3479006"/>
          </a:xfrm>
          <a:solidFill>
            <a:srgbClr val="5A7E83"/>
          </a:solidFill>
        </p:grpSpPr>
        <p:grpSp>
          <p:nvGrpSpPr>
            <p:cNvPr id="4" name="Group 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5" y="3015203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Author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6" y="3044900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Expert</a:t>
              </a:r>
            </a:p>
          </p:txBody>
        </p:sp>
      </p:grpSp>
      <p:grpSp>
        <p:nvGrpSpPr>
          <p:cNvPr id="5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4166856" y="2950382"/>
            <a:ext cx="810287" cy="905018"/>
          </a:xfrm>
          <a:prstGeom prst="ellipse">
            <a:avLst/>
          </a:prstGeom>
          <a:solidFill>
            <a:srgbClr val="5A7E83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or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59309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Analysis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064411" y="2886482"/>
            <a:ext cx="2754687" cy="1276185"/>
          </a:xfrm>
          <a:prstGeom prst="roundRect">
            <a:avLst>
              <a:gd name="adj" fmla="val 7868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opinion or explanation written in the author’s own words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324901" y="2886481"/>
            <a:ext cx="2754687" cy="1276185"/>
          </a:xfrm>
          <a:prstGeom prst="roundRect">
            <a:avLst>
              <a:gd name="adj" fmla="val 7868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opinion or statement from someone knowledgeable</a:t>
            </a:r>
          </a:p>
        </p:txBody>
      </p:sp>
    </p:spTree>
    <p:extLst>
      <p:ext uri="{BB962C8B-B14F-4D97-AF65-F5344CB8AC3E}">
        <p14:creationId xmlns:p14="http://schemas.microsoft.com/office/powerpoint/2010/main" val="986374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Facts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3165" y="1481735"/>
            <a:ext cx="7837668" cy="1355436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pieces of information that people agree to be true</a:t>
            </a:r>
          </a:p>
        </p:txBody>
      </p:sp>
      <p:sp>
        <p:nvSpPr>
          <p:cNvPr id="13" name="Up Arrow 12"/>
          <p:cNvSpPr/>
          <p:nvPr/>
        </p:nvSpPr>
        <p:spPr>
          <a:xfrm>
            <a:off x="2304336" y="2938121"/>
            <a:ext cx="791783" cy="1261661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224433" y="3638353"/>
            <a:ext cx="2951591" cy="1485554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23542"/>
                </a:solidFill>
              </a:rPr>
              <a:t>scientific research</a:t>
            </a:r>
          </a:p>
        </p:txBody>
      </p:sp>
      <p:sp>
        <p:nvSpPr>
          <p:cNvPr id="17" name="Up Arrow 16"/>
          <p:cNvSpPr/>
          <p:nvPr/>
        </p:nvSpPr>
        <p:spPr>
          <a:xfrm>
            <a:off x="5895263" y="2938120"/>
            <a:ext cx="791783" cy="1261661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815358" y="3628631"/>
            <a:ext cx="2951591" cy="1485554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23542"/>
                </a:solidFill>
              </a:rPr>
              <a:t>historical events</a:t>
            </a:r>
          </a:p>
        </p:txBody>
      </p:sp>
    </p:spTree>
    <p:extLst>
      <p:ext uri="{BB962C8B-B14F-4D97-AF65-F5344CB8AC3E}">
        <p14:creationId xmlns:p14="http://schemas.microsoft.com/office/powerpoint/2010/main" val="30537477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Statistics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8049" y="1461098"/>
            <a:ext cx="8187722" cy="1502823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numbers &amp; percentages</a:t>
            </a:r>
          </a:p>
        </p:txBody>
      </p:sp>
      <p:sp>
        <p:nvSpPr>
          <p:cNvPr id="13" name="Up Arrow 12"/>
          <p:cNvSpPr/>
          <p:nvPr/>
        </p:nvSpPr>
        <p:spPr>
          <a:xfrm>
            <a:off x="4176019" y="3067234"/>
            <a:ext cx="791783" cy="1261661"/>
          </a:xfrm>
          <a:prstGeom prst="upArrow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54078" y="3698065"/>
            <a:ext cx="4235669" cy="1485554"/>
          </a:xfrm>
          <a:prstGeom prst="rect">
            <a:avLst/>
          </a:prstGeom>
          <a:solidFill>
            <a:srgbClr val="5A7E83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research data</a:t>
            </a:r>
          </a:p>
        </p:txBody>
      </p:sp>
    </p:spTree>
    <p:extLst>
      <p:ext uri="{BB962C8B-B14F-4D97-AF65-F5344CB8AC3E}">
        <p14:creationId xmlns:p14="http://schemas.microsoft.com/office/powerpoint/2010/main" val="5186080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Statistics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8049" y="1461098"/>
            <a:ext cx="8187722" cy="1502823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3" name="Up Arrow 12"/>
          <p:cNvSpPr/>
          <p:nvPr/>
        </p:nvSpPr>
        <p:spPr>
          <a:xfrm>
            <a:off x="4176019" y="3067234"/>
            <a:ext cx="791783" cy="1261661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54078" y="3698065"/>
            <a:ext cx="4235669" cy="1485554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314C57"/>
                </a:solidFill>
              </a:rPr>
              <a:t>survey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8489" y="1981676"/>
            <a:ext cx="796684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75% of cable TV users think that their service is too expensive </a:t>
            </a:r>
          </a:p>
        </p:txBody>
      </p:sp>
    </p:spTree>
    <p:extLst>
      <p:ext uri="{BB962C8B-B14F-4D97-AF65-F5344CB8AC3E}">
        <p14:creationId xmlns:p14="http://schemas.microsoft.com/office/powerpoint/2010/main" val="9728931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Reflections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3165" y="1481735"/>
            <a:ext cx="7837668" cy="1355436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thoughts and feelings of the author</a:t>
            </a:r>
          </a:p>
        </p:txBody>
      </p:sp>
      <p:sp>
        <p:nvSpPr>
          <p:cNvPr id="13" name="Up Arrow 12"/>
          <p:cNvSpPr/>
          <p:nvPr/>
        </p:nvSpPr>
        <p:spPr>
          <a:xfrm>
            <a:off x="4176107" y="2900927"/>
            <a:ext cx="791783" cy="1261661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096205" y="3497205"/>
            <a:ext cx="2951591" cy="1485554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23542"/>
                </a:solidFill>
              </a:rPr>
              <a:t>First-person pronouns:</a:t>
            </a:r>
          </a:p>
          <a:p>
            <a:pPr algn="ctr"/>
            <a:r>
              <a:rPr lang="en-US" sz="2000" dirty="0">
                <a:solidFill>
                  <a:srgbClr val="323542"/>
                </a:solidFill>
              </a:rPr>
              <a:t> </a:t>
            </a:r>
            <a:r>
              <a:rPr lang="en-US" sz="2000" i="1" dirty="0">
                <a:solidFill>
                  <a:srgbClr val="323542"/>
                </a:solidFill>
              </a:rPr>
              <a:t>I</a:t>
            </a:r>
            <a:r>
              <a:rPr lang="en-US" sz="2000" dirty="0">
                <a:solidFill>
                  <a:srgbClr val="323542"/>
                </a:solidFill>
              </a:rPr>
              <a:t> or </a:t>
            </a:r>
            <a:r>
              <a:rPr lang="en-US" sz="2000" i="1" dirty="0">
                <a:solidFill>
                  <a:srgbClr val="323542"/>
                </a:solidFill>
              </a:rPr>
              <a:t>me</a:t>
            </a:r>
          </a:p>
        </p:txBody>
      </p:sp>
    </p:spTree>
    <p:extLst>
      <p:ext uri="{BB962C8B-B14F-4D97-AF65-F5344CB8AC3E}">
        <p14:creationId xmlns:p14="http://schemas.microsoft.com/office/powerpoint/2010/main" val="1230458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Main Idea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3165" y="1481735"/>
            <a:ext cx="7837668" cy="1355436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Point authors are trying to communicate.</a:t>
            </a:r>
          </a:p>
        </p:txBody>
      </p:sp>
      <p:sp>
        <p:nvSpPr>
          <p:cNvPr id="13" name="Up Arrow 12"/>
          <p:cNvSpPr/>
          <p:nvPr/>
        </p:nvSpPr>
        <p:spPr>
          <a:xfrm>
            <a:off x="2304336" y="2938121"/>
            <a:ext cx="791783" cy="1261661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224433" y="3638353"/>
            <a:ext cx="2951591" cy="1485554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23542"/>
                </a:solidFill>
              </a:rPr>
              <a:t>Statement</a:t>
            </a:r>
          </a:p>
        </p:txBody>
      </p:sp>
      <p:sp>
        <p:nvSpPr>
          <p:cNvPr id="17" name="Up Arrow 16"/>
          <p:cNvSpPr/>
          <p:nvPr/>
        </p:nvSpPr>
        <p:spPr>
          <a:xfrm>
            <a:off x="5895263" y="2938120"/>
            <a:ext cx="791783" cy="1261661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815358" y="3628631"/>
            <a:ext cx="2951591" cy="1485554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23542"/>
                </a:solidFill>
              </a:rPr>
              <a:t>Argument</a:t>
            </a:r>
          </a:p>
        </p:txBody>
      </p:sp>
    </p:spTree>
    <p:extLst>
      <p:ext uri="{BB962C8B-B14F-4D97-AF65-F5344CB8AC3E}">
        <p14:creationId xmlns:p14="http://schemas.microsoft.com/office/powerpoint/2010/main" val="30537477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Ask Yourself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653605" y="1580911"/>
            <a:ext cx="7758719" cy="3351327"/>
            <a:chOff x="653605" y="1580911"/>
            <a:chExt cx="7758719" cy="3351327"/>
          </a:xfrm>
        </p:grpSpPr>
        <p:grpSp>
          <p:nvGrpSpPr>
            <p:cNvPr id="4" name="Group 7"/>
            <p:cNvGrpSpPr/>
            <p:nvPr/>
          </p:nvGrpSpPr>
          <p:grpSpPr>
            <a:xfrm>
              <a:off x="1270858" y="1623877"/>
              <a:ext cx="7141465" cy="806935"/>
              <a:chOff x="542923" y="1736761"/>
              <a:chExt cx="8058154" cy="806935"/>
            </a:xfrm>
            <a:solidFill>
              <a:srgbClr val="5A7E83"/>
            </a:solidFill>
          </p:grpSpPr>
          <p:sp>
            <p:nvSpPr>
              <p:cNvPr id="9" name="Rectangle 8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003599" y="1930312"/>
                <a:ext cx="6738137" cy="430887"/>
              </a:xfrm>
              <a:prstGeom prst="rect">
                <a:avLst/>
              </a:prstGeom>
              <a:grpFill/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chemeClr val="bg1"/>
                    </a:solidFill>
                  </a:rPr>
                  <a:t>What do they answer about the main idea?</a:t>
                </a:r>
              </a:p>
            </p:txBody>
          </p:sp>
        </p:grpSp>
        <p:grpSp>
          <p:nvGrpSpPr>
            <p:cNvPr id="5" name="Group 19"/>
            <p:cNvGrpSpPr/>
            <p:nvPr/>
          </p:nvGrpSpPr>
          <p:grpSpPr>
            <a:xfrm>
              <a:off x="1270859" y="2855311"/>
              <a:ext cx="7141465" cy="806935"/>
              <a:chOff x="542923" y="1736761"/>
              <a:chExt cx="8058154" cy="806935"/>
            </a:xfrm>
            <a:solidFill>
              <a:srgbClr val="5A7E83"/>
            </a:solidFill>
          </p:grpSpPr>
          <p:sp>
            <p:nvSpPr>
              <p:cNvPr id="21" name="Rectangle 20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003598" y="1890265"/>
                <a:ext cx="7597479" cy="430887"/>
              </a:xfrm>
              <a:prstGeom prst="rect">
                <a:avLst/>
              </a:prstGeom>
              <a:grpFill/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chemeClr val="bg1"/>
                    </a:solidFill>
                  </a:rPr>
                  <a:t>What questions could the audience still have?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975773" y="3980816"/>
              <a:ext cx="658259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FFFF"/>
                  </a:solidFill>
                </a:rPr>
                <a:t>Uses words to show why and how such as “as a result, because, cause, due to, effect, therefore, or since.” 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270858" y="4084158"/>
              <a:ext cx="7141464" cy="806935"/>
            </a:xfrm>
            <a:prstGeom prst="rect">
              <a:avLst/>
            </a:prstGeom>
            <a:solidFill>
              <a:srgbClr val="5A7E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679128" y="4280115"/>
              <a:ext cx="650944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How well do they support the author’s main idea? 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664449" y="4017838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AFB0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FFAFB0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653605" y="2767064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AFB0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FFAFB0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661829" y="1580911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355F6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AFB0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FFAFB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Main Point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24431245"/>
              </p:ext>
            </p:extLst>
          </p:nvPr>
        </p:nvGraphicFramePr>
        <p:xfrm>
          <a:off x="763835" y="1137907"/>
          <a:ext cx="7377630" cy="4238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1939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Steps to find Main Point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69442" y="1787211"/>
            <a:ext cx="7605114" cy="2505764"/>
            <a:chOff x="740943" y="1334751"/>
            <a:chExt cx="7605114" cy="2244036"/>
          </a:xfrm>
        </p:grpSpPr>
        <p:grpSp>
          <p:nvGrpSpPr>
            <p:cNvPr id="3" name="Group 2"/>
            <p:cNvGrpSpPr/>
            <p:nvPr/>
          </p:nvGrpSpPr>
          <p:grpSpPr>
            <a:xfrm>
              <a:off x="740943" y="1334751"/>
              <a:ext cx="7605114" cy="2244036"/>
              <a:chOff x="1387360" y="949982"/>
              <a:chExt cx="3173825" cy="2244036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1588423" y="1288516"/>
                <a:ext cx="2972762" cy="1905502"/>
              </a:xfrm>
              <a:prstGeom prst="roundRect">
                <a:avLst/>
              </a:prstGeom>
              <a:solidFill>
                <a:srgbClr val="F3EDE7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387360" y="949982"/>
                <a:ext cx="402127" cy="879722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314C5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solidFill>
                      <a:srgbClr val="709CA1"/>
                    </a:solidFill>
                  </a:rPr>
                  <a:t>1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1686904" y="2214385"/>
              <a:ext cx="6170219" cy="823302"/>
              <a:chOff x="4445621" y="1636617"/>
              <a:chExt cx="8283900" cy="962025"/>
            </a:xfrm>
          </p:grpSpPr>
          <p:sp>
            <p:nvSpPr>
              <p:cNvPr id="19" name="Freeform 18"/>
              <p:cNvSpPr/>
              <p:nvPr/>
            </p:nvSpPr>
            <p:spPr>
              <a:xfrm>
                <a:off x="444562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609197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Title</a:t>
                </a:r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728339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609197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Headings</a:t>
                </a:r>
              </a:p>
            </p:txBody>
          </p:sp>
          <p:sp>
            <p:nvSpPr>
              <p:cNvPr id="21" name="Freeform 20"/>
              <p:cNvSpPr/>
              <p:nvPr/>
            </p:nvSpPr>
            <p:spPr>
              <a:xfrm>
                <a:off x="1008792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609197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Bold Terms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5481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Steps to find Main Point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69442" y="1787211"/>
            <a:ext cx="7605114" cy="2505764"/>
            <a:chOff x="740943" y="1334751"/>
            <a:chExt cx="7605114" cy="2244036"/>
          </a:xfrm>
        </p:grpSpPr>
        <p:grpSp>
          <p:nvGrpSpPr>
            <p:cNvPr id="3" name="Group 2"/>
            <p:cNvGrpSpPr/>
            <p:nvPr/>
          </p:nvGrpSpPr>
          <p:grpSpPr>
            <a:xfrm>
              <a:off x="740943" y="1334751"/>
              <a:ext cx="7605114" cy="2244036"/>
              <a:chOff x="1387360" y="949982"/>
              <a:chExt cx="3173825" cy="2244036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1588423" y="1288516"/>
                <a:ext cx="2972762" cy="1905502"/>
              </a:xfrm>
              <a:prstGeom prst="round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387360" y="949982"/>
                <a:ext cx="402127" cy="879722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314C5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solidFill>
                      <a:srgbClr val="709CA1"/>
                    </a:solidFill>
                  </a:rPr>
                  <a:t>2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1686904" y="2214385"/>
              <a:ext cx="6170219" cy="823302"/>
              <a:chOff x="4445621" y="1636617"/>
              <a:chExt cx="8283900" cy="962025"/>
            </a:xfrm>
          </p:grpSpPr>
          <p:sp>
            <p:nvSpPr>
              <p:cNvPr id="19" name="Freeform 18"/>
              <p:cNvSpPr/>
              <p:nvPr/>
            </p:nvSpPr>
            <p:spPr>
              <a:xfrm>
                <a:off x="444562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609197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Introduction</a:t>
                </a:r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728339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609197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Conclusion</a:t>
                </a:r>
              </a:p>
            </p:txBody>
          </p:sp>
          <p:sp>
            <p:nvSpPr>
              <p:cNvPr id="21" name="Freeform 20"/>
              <p:cNvSpPr/>
              <p:nvPr/>
            </p:nvSpPr>
            <p:spPr>
              <a:xfrm>
                <a:off x="1008792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609197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First &amp; Last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12275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Steps to find Main Point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69442" y="1787211"/>
            <a:ext cx="7605114" cy="2505764"/>
            <a:chOff x="740943" y="1334751"/>
            <a:chExt cx="7605114" cy="2244036"/>
          </a:xfrm>
        </p:grpSpPr>
        <p:grpSp>
          <p:nvGrpSpPr>
            <p:cNvPr id="3" name="Group 2"/>
            <p:cNvGrpSpPr/>
            <p:nvPr/>
          </p:nvGrpSpPr>
          <p:grpSpPr>
            <a:xfrm>
              <a:off x="740943" y="1334751"/>
              <a:ext cx="7605114" cy="2244036"/>
              <a:chOff x="1387360" y="949982"/>
              <a:chExt cx="3173825" cy="2244036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1588423" y="1288516"/>
                <a:ext cx="2972762" cy="1905502"/>
              </a:xfrm>
              <a:prstGeom prst="roundRect">
                <a:avLst/>
              </a:prstGeom>
              <a:solidFill>
                <a:srgbClr val="F3EDE7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387360" y="949982"/>
                <a:ext cx="402127" cy="879722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314C5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solidFill>
                      <a:srgbClr val="709CA1"/>
                    </a:solidFill>
                  </a:rPr>
                  <a:t>3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1748639" y="2214386"/>
              <a:ext cx="5790310" cy="825809"/>
              <a:chOff x="4528501" y="1636617"/>
              <a:chExt cx="7773846" cy="964954"/>
            </a:xfrm>
          </p:grpSpPr>
          <p:sp>
            <p:nvSpPr>
              <p:cNvPr id="19" name="Freeform 18"/>
              <p:cNvSpPr/>
              <p:nvPr/>
            </p:nvSpPr>
            <p:spPr>
              <a:xfrm>
                <a:off x="4528501" y="1636617"/>
                <a:ext cx="3808716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709CA1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Thesis Statements</a:t>
                </a:r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8604187" y="1639546"/>
                <a:ext cx="369816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709CA1">
                  <a:alpha val="90000"/>
                </a:srgbClr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Topic Sentences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35416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Steps to find Main Point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66588" y="1811220"/>
            <a:ext cx="6010825" cy="2505764"/>
            <a:chOff x="740943" y="1334751"/>
            <a:chExt cx="6010825" cy="2244036"/>
          </a:xfrm>
        </p:grpSpPr>
        <p:grpSp>
          <p:nvGrpSpPr>
            <p:cNvPr id="3" name="Group 2"/>
            <p:cNvGrpSpPr/>
            <p:nvPr/>
          </p:nvGrpSpPr>
          <p:grpSpPr>
            <a:xfrm>
              <a:off x="740943" y="1334751"/>
              <a:ext cx="6010825" cy="2244036"/>
              <a:chOff x="1387360" y="949982"/>
              <a:chExt cx="2508484" cy="2244036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1588423" y="1288516"/>
                <a:ext cx="2307421" cy="1905502"/>
              </a:xfrm>
              <a:prstGeom prst="round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387360" y="949982"/>
                <a:ext cx="402127" cy="879722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314C5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solidFill>
                      <a:srgbClr val="709CA1"/>
                    </a:solidFill>
                  </a:rPr>
                  <a:t>4</a:t>
                </a:r>
              </a:p>
            </p:txBody>
          </p:sp>
        </p:grpSp>
        <p:sp>
          <p:nvSpPr>
            <p:cNvPr id="19" name="Rounded Rectangle 18"/>
            <p:cNvSpPr/>
            <p:nvPr/>
          </p:nvSpPr>
          <p:spPr>
            <a:xfrm>
              <a:off x="1817971" y="2214385"/>
              <a:ext cx="4338556" cy="823302"/>
            </a:xfrm>
            <a:prstGeom prst="roundRect">
              <a:avLst/>
            </a:prstGeom>
            <a:solidFill>
              <a:srgbClr val="609197">
                <a:alpha val="90000"/>
              </a:srgbClr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3642" tIns="153642" rIns="153642" bIns="153642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>
                  <a:solidFill>
                    <a:srgbClr val="FFFFFF"/>
                  </a:solidFill>
                </a:rPr>
                <a:t>Entire 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67822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Steps to find Main Point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66588" y="1811220"/>
            <a:ext cx="6010825" cy="2505764"/>
            <a:chOff x="740943" y="1334751"/>
            <a:chExt cx="6010825" cy="2244036"/>
          </a:xfrm>
        </p:grpSpPr>
        <p:grpSp>
          <p:nvGrpSpPr>
            <p:cNvPr id="3" name="Group 2"/>
            <p:cNvGrpSpPr/>
            <p:nvPr/>
          </p:nvGrpSpPr>
          <p:grpSpPr>
            <a:xfrm>
              <a:off x="740943" y="1334751"/>
              <a:ext cx="6010825" cy="2244036"/>
              <a:chOff x="1387360" y="949982"/>
              <a:chExt cx="2508484" cy="2244036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1588423" y="1288516"/>
                <a:ext cx="2307421" cy="1905502"/>
              </a:xfrm>
              <a:prstGeom prst="roundRect">
                <a:avLst/>
              </a:prstGeom>
              <a:solidFill>
                <a:srgbClr val="F3EDE7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387360" y="949982"/>
                <a:ext cx="402127" cy="879722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314C5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solidFill>
                      <a:srgbClr val="709CA1"/>
                    </a:solidFill>
                  </a:rPr>
                  <a:t>5</a:t>
                </a:r>
              </a:p>
            </p:txBody>
          </p:sp>
        </p:grpSp>
        <p:sp>
          <p:nvSpPr>
            <p:cNvPr id="19" name="Rounded Rectangle 18"/>
            <p:cNvSpPr/>
            <p:nvPr/>
          </p:nvSpPr>
          <p:spPr>
            <a:xfrm>
              <a:off x="1817971" y="2214385"/>
              <a:ext cx="4338556" cy="823302"/>
            </a:xfrm>
            <a:prstGeom prst="roundRect">
              <a:avLst/>
            </a:prstGeom>
            <a:solidFill>
              <a:srgbClr val="609197">
                <a:alpha val="90000"/>
              </a:srgbClr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3642" tIns="153642" rIns="153642" bIns="153642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>
                  <a:solidFill>
                    <a:srgbClr val="FFFFFF"/>
                  </a:solidFill>
                </a:rPr>
                <a:t>Your Words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0021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Up Arrow 28"/>
          <p:cNvSpPr/>
          <p:nvPr/>
        </p:nvSpPr>
        <p:spPr>
          <a:xfrm>
            <a:off x="2183524" y="2971870"/>
            <a:ext cx="504496" cy="591495"/>
          </a:xfrm>
          <a:prstGeom prst="upArrow">
            <a:avLst/>
          </a:prstGeom>
          <a:solidFill>
            <a:srgbClr val="5A7E83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Up Arrow 22"/>
          <p:cNvSpPr/>
          <p:nvPr/>
        </p:nvSpPr>
        <p:spPr>
          <a:xfrm>
            <a:off x="4319751" y="2971869"/>
            <a:ext cx="504496" cy="591495"/>
          </a:xfrm>
          <a:prstGeom prst="upArrow">
            <a:avLst/>
          </a:prstGeom>
          <a:solidFill>
            <a:srgbClr val="5A7E83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6455978" y="2971868"/>
            <a:ext cx="504496" cy="591495"/>
          </a:xfrm>
          <a:prstGeom prst="upArrow">
            <a:avLst/>
          </a:prstGeom>
          <a:solidFill>
            <a:srgbClr val="5A7E83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Supporting 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63121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1434661" y="3533641"/>
            <a:ext cx="2002221" cy="948954"/>
          </a:xfrm>
          <a:prstGeom prst="roundRect">
            <a:avLst/>
          </a:prstGeom>
          <a:solidFill>
            <a:srgbClr val="5A7E83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Evidence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021272" y="1733981"/>
            <a:ext cx="5101457" cy="1038603"/>
          </a:xfrm>
          <a:prstGeom prst="round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Main Idea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570889" y="3533641"/>
            <a:ext cx="2002221" cy="948954"/>
          </a:xfrm>
          <a:prstGeom prst="roundRect">
            <a:avLst/>
          </a:prstGeom>
          <a:solidFill>
            <a:srgbClr val="5A7E83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Evidence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707116" y="3533641"/>
            <a:ext cx="2002221" cy="948954"/>
          </a:xfrm>
          <a:prstGeom prst="roundRect">
            <a:avLst/>
          </a:prstGeom>
          <a:solidFill>
            <a:srgbClr val="5A7E83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Evidence</a:t>
            </a: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8519</TotalTime>
  <Words>290</Words>
  <Application>Microsoft Office PowerPoint</Application>
  <PresentationFormat>On-screen Show (4:3)</PresentationFormat>
  <Paragraphs>109</Paragraphs>
  <Slides>21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128</cp:revision>
  <dcterms:created xsi:type="dcterms:W3CDTF">2015-07-14T22:13:30Z</dcterms:created>
  <dcterms:modified xsi:type="dcterms:W3CDTF">2018-05-04T18:44:32Z</dcterms:modified>
</cp:coreProperties>
</file>